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8" r:id="rId3"/>
    <p:sldId id="272" r:id="rId4"/>
    <p:sldId id="273" r:id="rId5"/>
    <p:sldId id="274" r:id="rId6"/>
    <p:sldId id="275" r:id="rId7"/>
    <p:sldId id="266" r:id="rId8"/>
    <p:sldId id="276" r:id="rId9"/>
    <p:sldId id="271" r:id="rId10"/>
    <p:sldId id="264" r:id="rId11"/>
    <p:sldId id="267" r:id="rId12"/>
    <p:sldId id="265" r:id="rId13"/>
    <p:sldId id="263" r:id="rId14"/>
    <p:sldId id="270" r:id="rId15"/>
    <p:sldId id="27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BE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99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760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971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82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4306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35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5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64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82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473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349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72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5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3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108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0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42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jp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12" Type="http://schemas.openxmlformats.org/officeDocument/2006/relationships/image" Target="../media/image40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G"/><Relationship Id="rId11" Type="http://schemas.openxmlformats.org/officeDocument/2006/relationships/image" Target="../media/image39.jpg"/><Relationship Id="rId5" Type="http://schemas.openxmlformats.org/officeDocument/2006/relationships/image" Target="../media/image33.JPG"/><Relationship Id="rId10" Type="http://schemas.openxmlformats.org/officeDocument/2006/relationships/image" Target="../media/image38.jpg"/><Relationship Id="rId4" Type="http://schemas.openxmlformats.org/officeDocument/2006/relationships/image" Target="../media/image32.JPG"/><Relationship Id="rId9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6.png"/><Relationship Id="rId7" Type="http://schemas.openxmlformats.org/officeDocument/2006/relationships/image" Target="../media/image4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28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7" Type="http://schemas.openxmlformats.org/officeDocument/2006/relationships/image" Target="../media/image56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59024" y="466344"/>
            <a:ext cx="9199376" cy="1078992"/>
          </a:xfrm>
        </p:spPr>
        <p:txBody>
          <a:bodyPr/>
          <a:lstStyle/>
          <a:p>
            <a:pPr algn="l"/>
            <a:r>
              <a:rPr lang="hu-HU" sz="4000" b="1" dirty="0" smtClean="0">
                <a:solidFill>
                  <a:srgbClr val="FF0000"/>
                </a:solidFill>
              </a:rPr>
              <a:t>Robotika versenyek </a:t>
            </a:r>
            <a:r>
              <a:rPr lang="hu-HU" sz="3600" b="1" dirty="0" smtClean="0">
                <a:solidFill>
                  <a:srgbClr val="FF0000"/>
                </a:solidFill>
              </a:rPr>
              <a:t/>
            </a:r>
            <a:br>
              <a:rPr lang="hu-HU" sz="3600" b="1" dirty="0" smtClean="0">
                <a:solidFill>
                  <a:srgbClr val="FF0000"/>
                </a:solidFill>
              </a:rPr>
            </a:br>
            <a:r>
              <a:rPr lang="hu-HU" sz="2400" dirty="0" smtClean="0">
                <a:solidFill>
                  <a:srgbClr val="FF0000"/>
                </a:solidFill>
              </a:rPr>
              <a:t>mint </a:t>
            </a:r>
            <a:r>
              <a:rPr lang="hu-HU" sz="2400" dirty="0">
                <a:solidFill>
                  <a:srgbClr val="FF0000"/>
                </a:solidFill>
              </a:rPr>
              <a:t>a tehetséggondozás </a:t>
            </a:r>
            <a:r>
              <a:rPr lang="hu-HU" sz="2400" dirty="0" smtClean="0">
                <a:solidFill>
                  <a:srgbClr val="FF0000"/>
                </a:solidFill>
              </a:rPr>
              <a:t>színterei</a:t>
            </a:r>
            <a:endParaRPr lang="hu-HU" sz="2400" dirty="0">
              <a:solidFill>
                <a:srgbClr val="FF00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2" y="1813120"/>
            <a:ext cx="8111240" cy="3570087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859024" y="5806440"/>
            <a:ext cx="9199376" cy="7223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hu-HU" sz="2400" b="1" dirty="0" smtClean="0">
                <a:solidFill>
                  <a:srgbClr val="39BE04"/>
                </a:solidFill>
              </a:rPr>
              <a:t>Abán Csaba</a:t>
            </a:r>
            <a:br>
              <a:rPr lang="hu-HU" sz="2400" b="1" dirty="0" smtClean="0">
                <a:solidFill>
                  <a:srgbClr val="39BE04"/>
                </a:solidFill>
              </a:rPr>
            </a:br>
            <a:r>
              <a:rPr lang="hu-HU" sz="1800" dirty="0" smtClean="0">
                <a:solidFill>
                  <a:srgbClr val="39BE04"/>
                </a:solidFill>
              </a:rPr>
              <a:t>aban.csaba@baptistasegely.hu</a:t>
            </a:r>
            <a:endParaRPr lang="hu-HU" sz="1800" dirty="0">
              <a:solidFill>
                <a:srgbClr val="39BE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23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28000" y="504000"/>
            <a:ext cx="9199376" cy="729906"/>
          </a:xfrm>
        </p:spPr>
        <p:txBody>
          <a:bodyPr/>
          <a:lstStyle/>
          <a:p>
            <a:pPr algn="l"/>
            <a:r>
              <a:rPr lang="hu-HU" sz="4000" b="1" dirty="0" smtClean="0">
                <a:solidFill>
                  <a:srgbClr val="FF0000"/>
                </a:solidFill>
              </a:rPr>
              <a:t>RCJ </a:t>
            </a:r>
            <a:r>
              <a:rPr lang="hu-HU" sz="4000" b="1" dirty="0" err="1" smtClean="0">
                <a:solidFill>
                  <a:srgbClr val="FF0000"/>
                </a:solidFill>
              </a:rPr>
              <a:t>Rescue</a:t>
            </a:r>
            <a:r>
              <a:rPr lang="hu-HU" sz="4000" b="1" dirty="0" smtClean="0">
                <a:solidFill>
                  <a:srgbClr val="FF0000"/>
                </a:solidFill>
              </a:rPr>
              <a:t> </a:t>
            </a:r>
            <a:r>
              <a:rPr lang="hu-HU" sz="4000" b="1" dirty="0" err="1" smtClean="0">
                <a:solidFill>
                  <a:srgbClr val="FF0000"/>
                </a:solidFill>
              </a:rPr>
              <a:t>SuperTeam</a:t>
            </a:r>
            <a:r>
              <a:rPr lang="hu-HU" sz="4000" b="1" dirty="0" smtClean="0">
                <a:solidFill>
                  <a:srgbClr val="FF0000"/>
                </a:solidFill>
              </a:rPr>
              <a:t> </a:t>
            </a:r>
            <a:endParaRPr lang="hu-HU" sz="4000" b="1" dirty="0">
              <a:solidFill>
                <a:srgbClr val="FF0000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5865215"/>
            <a:ext cx="598188" cy="36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55" y="5873965"/>
            <a:ext cx="538922" cy="360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196" y="5883926"/>
            <a:ext cx="590164" cy="360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473" y="5873965"/>
            <a:ext cx="540000" cy="360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678" y="5860817"/>
            <a:ext cx="540000" cy="36000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654" y="5860817"/>
            <a:ext cx="599040" cy="360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797" y="5867391"/>
            <a:ext cx="540984" cy="36000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757" y="5868188"/>
            <a:ext cx="722880" cy="36000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613" y="5860817"/>
            <a:ext cx="540984" cy="36000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221" y="5860817"/>
            <a:ext cx="597600" cy="360000"/>
          </a:xfrm>
          <a:prstGeom prst="rect">
            <a:avLst/>
          </a:prstGeom>
        </p:spPr>
      </p:pic>
      <p:sp>
        <p:nvSpPr>
          <p:cNvPr id="20" name="Téglalap 19"/>
          <p:cNvSpPr/>
          <p:nvPr/>
        </p:nvSpPr>
        <p:spPr>
          <a:xfrm>
            <a:off x="828000" y="1499891"/>
            <a:ext cx="6096000" cy="37750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FF0000"/>
                </a:solidFill>
              </a:rPr>
              <a:t>Több </a:t>
            </a:r>
            <a:r>
              <a:rPr lang="hu-HU" sz="1600" dirty="0">
                <a:solidFill>
                  <a:srgbClr val="FF0000"/>
                </a:solidFill>
              </a:rPr>
              <a:t>ország versenyzői egy csapatban,</a:t>
            </a:r>
          </a:p>
          <a:p>
            <a:pPr marL="285750" indent="-28575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FF0000"/>
                </a:solidFill>
              </a:rPr>
              <a:t>előre ismeretlen, új kihívás,</a:t>
            </a:r>
          </a:p>
          <a:p>
            <a:pPr marL="285750" indent="-28575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FF0000"/>
                </a:solidFill>
              </a:rPr>
              <a:t>rövid határidő, gyors problémamegoldás,</a:t>
            </a:r>
          </a:p>
          <a:p>
            <a:pPr marL="285750" indent="-28575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FF0000"/>
                </a:solidFill>
              </a:rPr>
              <a:t>eltérő </a:t>
            </a:r>
            <a:r>
              <a:rPr lang="hu-HU" sz="1600" dirty="0" smtClean="0">
                <a:solidFill>
                  <a:srgbClr val="FF0000"/>
                </a:solidFill>
              </a:rPr>
              <a:t>technológiák,</a:t>
            </a:r>
          </a:p>
          <a:p>
            <a:pPr marL="285750" indent="-28575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FF0000"/>
                </a:solidFill>
              </a:rPr>
              <a:t>robotok </a:t>
            </a:r>
            <a:r>
              <a:rPr lang="hu-HU" sz="1600" dirty="0">
                <a:solidFill>
                  <a:srgbClr val="FF0000"/>
                </a:solidFill>
              </a:rPr>
              <a:t>közötti interakció</a:t>
            </a:r>
            <a:r>
              <a:rPr lang="hu-HU" sz="1600" dirty="0" smtClean="0">
                <a:solidFill>
                  <a:srgbClr val="FF0000"/>
                </a:solidFill>
              </a:rPr>
              <a:t>,</a:t>
            </a:r>
          </a:p>
          <a:p>
            <a:pPr marL="285750" indent="-28575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FF0000"/>
                </a:solidFill>
              </a:rPr>
              <a:t>c</a:t>
            </a:r>
            <a:r>
              <a:rPr lang="hu-HU" sz="1600" dirty="0" smtClean="0">
                <a:solidFill>
                  <a:srgbClr val="FF0000"/>
                </a:solidFill>
              </a:rPr>
              <a:t>sapatok közötti kommunikáció,</a:t>
            </a:r>
            <a:endParaRPr lang="hu-HU" sz="1600" dirty="0">
              <a:solidFill>
                <a:srgbClr val="FF0000"/>
              </a:solidFill>
            </a:endParaRPr>
          </a:p>
          <a:p>
            <a:pPr marL="285750" indent="-28575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FF0000"/>
                </a:solidFill>
              </a:rPr>
              <a:t>együttműködés</a:t>
            </a:r>
            <a:r>
              <a:rPr lang="hu-HU" sz="1600" dirty="0">
                <a:solidFill>
                  <a:srgbClr val="FF0000"/>
                </a:solidFill>
              </a:rPr>
              <a:t>, </a:t>
            </a:r>
            <a:r>
              <a:rPr lang="hu-HU" sz="1600" dirty="0" smtClean="0">
                <a:solidFill>
                  <a:srgbClr val="FF0000"/>
                </a:solidFill>
              </a:rPr>
              <a:t>tudásmegosztás.</a:t>
            </a:r>
            <a:endParaRPr lang="hu-HU" sz="1600" dirty="0">
              <a:solidFill>
                <a:srgbClr val="FF0000"/>
              </a:solidFill>
            </a:endParaRPr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678" y="1826799"/>
            <a:ext cx="4599851" cy="344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1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28000" y="504000"/>
            <a:ext cx="9199376" cy="729906"/>
          </a:xfrm>
        </p:spPr>
        <p:txBody>
          <a:bodyPr/>
          <a:lstStyle/>
          <a:p>
            <a:pPr algn="l"/>
            <a:r>
              <a:rPr lang="hu-HU" sz="4000" b="1" dirty="0" smtClean="0">
                <a:solidFill>
                  <a:srgbClr val="FF0000"/>
                </a:solidFill>
              </a:rPr>
              <a:t>Egyéb </a:t>
            </a:r>
            <a:r>
              <a:rPr lang="hu-HU" sz="4000" b="1" dirty="0">
                <a:solidFill>
                  <a:srgbClr val="FF0000"/>
                </a:solidFill>
              </a:rPr>
              <a:t>é</a:t>
            </a:r>
            <a:r>
              <a:rPr lang="hu-HU" sz="4000" b="1" dirty="0" smtClean="0">
                <a:solidFill>
                  <a:srgbClr val="FF0000"/>
                </a:solidFill>
              </a:rPr>
              <a:t>lmények </a:t>
            </a:r>
            <a:endParaRPr lang="hu-HU" sz="4000" b="1" dirty="0">
              <a:solidFill>
                <a:srgbClr val="FF000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854" y="1341393"/>
            <a:ext cx="2120750" cy="158976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66338" y="1625154"/>
            <a:ext cx="2266696" cy="169917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854" y="3012489"/>
            <a:ext cx="2101899" cy="1575637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83" y="4709744"/>
            <a:ext cx="2106504" cy="1579089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619" y="4716156"/>
            <a:ext cx="2093348" cy="1569226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89" y="1343069"/>
            <a:ext cx="2081384" cy="1560257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985" y="3012488"/>
            <a:ext cx="2133278" cy="1599159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82" y="3012489"/>
            <a:ext cx="2101900" cy="1575637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985" y="1341393"/>
            <a:ext cx="2120751" cy="1589768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702" y="4709744"/>
            <a:ext cx="2101902" cy="1575638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50099" y="4020035"/>
            <a:ext cx="1698161" cy="226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37475" y="411771"/>
            <a:ext cx="9199376" cy="1002148"/>
          </a:xfrm>
        </p:spPr>
        <p:txBody>
          <a:bodyPr/>
          <a:lstStyle/>
          <a:p>
            <a:pPr algn="l"/>
            <a:r>
              <a:rPr lang="hu-HU" sz="2800" b="1" dirty="0" smtClean="0">
                <a:solidFill>
                  <a:srgbClr val="FF0000"/>
                </a:solidFill>
              </a:rPr>
              <a:t>Baptista Szeretetszolgálat robotika csapata egy évtizede a világ </a:t>
            </a:r>
            <a:r>
              <a:rPr lang="hu-HU" sz="2800" b="1" dirty="0" err="1" smtClean="0">
                <a:solidFill>
                  <a:srgbClr val="FF0000"/>
                </a:solidFill>
              </a:rPr>
              <a:t>Rescue</a:t>
            </a:r>
            <a:r>
              <a:rPr lang="hu-HU" sz="2800" b="1" dirty="0" smtClean="0">
                <a:solidFill>
                  <a:srgbClr val="FF0000"/>
                </a:solidFill>
              </a:rPr>
              <a:t> élmezőnyében  </a:t>
            </a:r>
            <a:endParaRPr lang="hu-HU" sz="2800" b="1" dirty="0">
              <a:solidFill>
                <a:srgbClr val="FF0000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9" y="4953933"/>
            <a:ext cx="540000" cy="36000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9" y="4614080"/>
            <a:ext cx="540000" cy="268924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22" y="2602399"/>
            <a:ext cx="540000" cy="325301"/>
          </a:xfrm>
          <a:prstGeom prst="rect">
            <a:avLst/>
          </a:prstGeom>
        </p:spPr>
      </p:pic>
      <p:sp>
        <p:nvSpPr>
          <p:cNvPr id="20" name="Cím 1"/>
          <p:cNvSpPr txBox="1">
            <a:spLocks/>
          </p:cNvSpPr>
          <p:nvPr/>
        </p:nvSpPr>
        <p:spPr>
          <a:xfrm>
            <a:off x="1474922" y="1800580"/>
            <a:ext cx="5146311" cy="3024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hu-HU" sz="1200" b="1" dirty="0" smtClean="0">
                <a:solidFill>
                  <a:srgbClr val="FF0000"/>
                </a:solidFill>
              </a:rPr>
              <a:t>RCJ2013 </a:t>
            </a:r>
            <a:r>
              <a:rPr lang="hu-HU" sz="1200" b="1" dirty="0" err="1" smtClean="0">
                <a:solidFill>
                  <a:srgbClr val="FF0000"/>
                </a:solidFill>
              </a:rPr>
              <a:t>Rescue</a:t>
            </a:r>
            <a:r>
              <a:rPr lang="hu-HU" sz="1200" b="1" dirty="0" smtClean="0">
                <a:solidFill>
                  <a:srgbClr val="FF0000"/>
                </a:solidFill>
              </a:rPr>
              <a:t> Line </a:t>
            </a:r>
            <a:r>
              <a:rPr lang="hu-HU" sz="1200" b="1" dirty="0" err="1" smtClean="0">
                <a:solidFill>
                  <a:srgbClr val="FF0000"/>
                </a:solidFill>
              </a:rPr>
              <a:t>Individual</a:t>
            </a:r>
            <a:r>
              <a:rPr lang="hu-HU" sz="1200" b="1" dirty="0" smtClean="0">
                <a:solidFill>
                  <a:srgbClr val="FF0000"/>
                </a:solidFill>
              </a:rPr>
              <a:t> Team IV.</a:t>
            </a:r>
          </a:p>
        </p:txBody>
      </p:sp>
      <p:sp>
        <p:nvSpPr>
          <p:cNvPr id="21" name="Cím 1"/>
          <p:cNvSpPr txBox="1">
            <a:spLocks/>
          </p:cNvSpPr>
          <p:nvPr/>
        </p:nvSpPr>
        <p:spPr>
          <a:xfrm>
            <a:off x="1460644" y="2195920"/>
            <a:ext cx="5079499" cy="3186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hu-HU" sz="1200" b="1" dirty="0" smtClean="0">
                <a:solidFill>
                  <a:srgbClr val="FF0000"/>
                </a:solidFill>
              </a:rPr>
              <a:t>RCJ2014 </a:t>
            </a:r>
            <a:r>
              <a:rPr lang="hu-HU" sz="1200" b="1" dirty="0" err="1" smtClean="0">
                <a:solidFill>
                  <a:srgbClr val="FF0000"/>
                </a:solidFill>
              </a:rPr>
              <a:t>Rescue</a:t>
            </a:r>
            <a:r>
              <a:rPr lang="hu-HU" sz="1200" b="1" dirty="0" smtClean="0">
                <a:solidFill>
                  <a:srgbClr val="FF0000"/>
                </a:solidFill>
              </a:rPr>
              <a:t> Line </a:t>
            </a:r>
            <a:r>
              <a:rPr lang="hu-HU" sz="1200" b="1" dirty="0" err="1" smtClean="0">
                <a:solidFill>
                  <a:srgbClr val="FF0000"/>
                </a:solidFill>
              </a:rPr>
              <a:t>Individual</a:t>
            </a:r>
            <a:r>
              <a:rPr lang="hu-HU" sz="1200" b="1" dirty="0" smtClean="0">
                <a:solidFill>
                  <a:srgbClr val="FF0000"/>
                </a:solidFill>
              </a:rPr>
              <a:t> Team IV.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22" y="2176589"/>
            <a:ext cx="540000" cy="378151"/>
          </a:xfrm>
          <a:prstGeom prst="rect">
            <a:avLst/>
          </a:prstGeom>
        </p:spPr>
      </p:pic>
      <p:sp>
        <p:nvSpPr>
          <p:cNvPr id="22" name="Cím 1"/>
          <p:cNvSpPr txBox="1">
            <a:spLocks/>
          </p:cNvSpPr>
          <p:nvPr/>
        </p:nvSpPr>
        <p:spPr>
          <a:xfrm>
            <a:off x="1474922" y="3014876"/>
            <a:ext cx="6706042" cy="3506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hu-HU" sz="1200" b="1" dirty="0" smtClean="0">
                <a:solidFill>
                  <a:srgbClr val="FF0000"/>
                </a:solidFill>
              </a:rPr>
              <a:t>RCJ2017 </a:t>
            </a:r>
            <a:r>
              <a:rPr lang="hu-HU" sz="1200" b="1" dirty="0" err="1" smtClean="0">
                <a:solidFill>
                  <a:srgbClr val="FF0000"/>
                </a:solidFill>
              </a:rPr>
              <a:t>Rescue</a:t>
            </a:r>
            <a:r>
              <a:rPr lang="hu-HU" sz="1200" b="1" dirty="0" smtClean="0">
                <a:solidFill>
                  <a:srgbClr val="FF0000"/>
                </a:solidFill>
              </a:rPr>
              <a:t> Line </a:t>
            </a:r>
            <a:r>
              <a:rPr lang="hu-HU" sz="1200" b="1" dirty="0" err="1" smtClean="0">
                <a:solidFill>
                  <a:srgbClr val="FF0000"/>
                </a:solidFill>
              </a:rPr>
              <a:t>Individual</a:t>
            </a:r>
            <a:r>
              <a:rPr lang="hu-HU" sz="1200" b="1" dirty="0" smtClean="0">
                <a:solidFill>
                  <a:srgbClr val="FF0000"/>
                </a:solidFill>
              </a:rPr>
              <a:t> Team X.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22" y="3003926"/>
            <a:ext cx="540000" cy="3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Cím 1"/>
          <p:cNvSpPr txBox="1">
            <a:spLocks/>
          </p:cNvSpPr>
          <p:nvPr/>
        </p:nvSpPr>
        <p:spPr>
          <a:xfrm>
            <a:off x="1466829" y="2610629"/>
            <a:ext cx="6706042" cy="3171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hu-HU" sz="1200" b="1" dirty="0" smtClean="0">
                <a:solidFill>
                  <a:srgbClr val="FF0000"/>
                </a:solidFill>
              </a:rPr>
              <a:t>RCJ2016 </a:t>
            </a:r>
            <a:r>
              <a:rPr lang="hu-HU" sz="1200" b="1" dirty="0" err="1" smtClean="0">
                <a:solidFill>
                  <a:srgbClr val="FF0000"/>
                </a:solidFill>
              </a:rPr>
              <a:t>Rescue</a:t>
            </a:r>
            <a:r>
              <a:rPr lang="hu-HU" sz="1200" b="1" dirty="0" smtClean="0">
                <a:solidFill>
                  <a:srgbClr val="FF0000"/>
                </a:solidFill>
              </a:rPr>
              <a:t> Line </a:t>
            </a:r>
            <a:r>
              <a:rPr lang="hu-HU" sz="1200" b="1" dirty="0" err="1" smtClean="0">
                <a:solidFill>
                  <a:srgbClr val="FF0000"/>
                </a:solidFill>
              </a:rPr>
              <a:t>Individual</a:t>
            </a:r>
            <a:r>
              <a:rPr lang="hu-HU" sz="1200" b="1" dirty="0" smtClean="0">
                <a:solidFill>
                  <a:srgbClr val="FF0000"/>
                </a:solidFill>
              </a:rPr>
              <a:t> Team II., </a:t>
            </a:r>
            <a:r>
              <a:rPr lang="hu-HU" sz="1200" b="1" dirty="0" err="1" smtClean="0">
                <a:solidFill>
                  <a:srgbClr val="FF0000"/>
                </a:solidFill>
              </a:rPr>
              <a:t>Rescue</a:t>
            </a:r>
            <a:r>
              <a:rPr lang="hu-HU" sz="1200" b="1" dirty="0" smtClean="0">
                <a:solidFill>
                  <a:srgbClr val="FF0000"/>
                </a:solidFill>
              </a:rPr>
              <a:t> Line </a:t>
            </a:r>
            <a:r>
              <a:rPr lang="hu-HU" sz="1200" b="1" dirty="0" err="1" smtClean="0">
                <a:solidFill>
                  <a:srgbClr val="FF0000"/>
                </a:solidFill>
              </a:rPr>
              <a:t>SuperTeam</a:t>
            </a:r>
            <a:r>
              <a:rPr lang="hu-HU" sz="1200" b="1" dirty="0" smtClean="0">
                <a:solidFill>
                  <a:srgbClr val="FF0000"/>
                </a:solidFill>
              </a:rPr>
              <a:t> I.</a:t>
            </a: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9" y="3872152"/>
            <a:ext cx="540000" cy="271093"/>
          </a:xfrm>
          <a:prstGeom prst="rect">
            <a:avLst/>
          </a:prstGeom>
        </p:spPr>
      </p:pic>
      <p:sp>
        <p:nvSpPr>
          <p:cNvPr id="24" name="Cím 1"/>
          <p:cNvSpPr txBox="1">
            <a:spLocks/>
          </p:cNvSpPr>
          <p:nvPr/>
        </p:nvSpPr>
        <p:spPr>
          <a:xfrm>
            <a:off x="1474922" y="3874870"/>
            <a:ext cx="6706042" cy="265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hu-HU" sz="1200" b="1" dirty="0" smtClean="0">
                <a:solidFill>
                  <a:srgbClr val="FF0000"/>
                </a:solidFill>
              </a:rPr>
              <a:t>RCJ2018 </a:t>
            </a:r>
            <a:r>
              <a:rPr lang="hu-HU" sz="1200" b="1" dirty="0" err="1" smtClean="0">
                <a:solidFill>
                  <a:srgbClr val="FF0000"/>
                </a:solidFill>
              </a:rPr>
              <a:t>Rescue</a:t>
            </a:r>
            <a:r>
              <a:rPr lang="hu-HU" sz="1200" b="1" dirty="0" smtClean="0">
                <a:solidFill>
                  <a:srgbClr val="FF0000"/>
                </a:solidFill>
              </a:rPr>
              <a:t> Line </a:t>
            </a:r>
            <a:r>
              <a:rPr lang="hu-HU" sz="1200" b="1" dirty="0" err="1" smtClean="0">
                <a:solidFill>
                  <a:srgbClr val="FF0000"/>
                </a:solidFill>
              </a:rPr>
              <a:t>Individual</a:t>
            </a:r>
            <a:r>
              <a:rPr lang="hu-HU" sz="1200" b="1" dirty="0" smtClean="0">
                <a:solidFill>
                  <a:srgbClr val="FF0000"/>
                </a:solidFill>
              </a:rPr>
              <a:t> Team III.</a:t>
            </a:r>
          </a:p>
        </p:txBody>
      </p:sp>
      <p:sp>
        <p:nvSpPr>
          <p:cNvPr id="25" name="Cím 1"/>
          <p:cNvSpPr txBox="1">
            <a:spLocks/>
          </p:cNvSpPr>
          <p:nvPr/>
        </p:nvSpPr>
        <p:spPr>
          <a:xfrm>
            <a:off x="1474922" y="4605470"/>
            <a:ext cx="6706042" cy="2833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hu-HU" sz="1200" b="1" dirty="0" smtClean="0">
                <a:solidFill>
                  <a:srgbClr val="FF0000"/>
                </a:solidFill>
              </a:rPr>
              <a:t>RCJ2019 </a:t>
            </a:r>
            <a:r>
              <a:rPr lang="hu-HU" sz="1200" b="1" dirty="0" err="1" smtClean="0">
                <a:solidFill>
                  <a:srgbClr val="FF0000"/>
                </a:solidFill>
              </a:rPr>
              <a:t>Rescue</a:t>
            </a:r>
            <a:r>
              <a:rPr lang="hu-HU" sz="1200" b="1" dirty="0" smtClean="0">
                <a:solidFill>
                  <a:srgbClr val="FF0000"/>
                </a:solidFill>
              </a:rPr>
              <a:t> </a:t>
            </a:r>
            <a:r>
              <a:rPr lang="hu-HU" sz="1200" b="1" dirty="0" err="1" smtClean="0">
                <a:solidFill>
                  <a:srgbClr val="FF0000"/>
                </a:solidFill>
              </a:rPr>
              <a:t>Maze</a:t>
            </a:r>
            <a:r>
              <a:rPr lang="hu-HU" sz="1200" b="1" dirty="0" smtClean="0">
                <a:solidFill>
                  <a:srgbClr val="FF0000"/>
                </a:solidFill>
              </a:rPr>
              <a:t> </a:t>
            </a:r>
            <a:r>
              <a:rPr lang="hu-HU" sz="1200" b="1" dirty="0" err="1" smtClean="0">
                <a:solidFill>
                  <a:srgbClr val="FF0000"/>
                </a:solidFill>
              </a:rPr>
              <a:t>Individual</a:t>
            </a:r>
            <a:r>
              <a:rPr lang="hu-HU" sz="1200" b="1" dirty="0" smtClean="0">
                <a:solidFill>
                  <a:srgbClr val="FF0000"/>
                </a:solidFill>
              </a:rPr>
              <a:t> Team X.</a:t>
            </a:r>
          </a:p>
        </p:txBody>
      </p:sp>
      <p:pic>
        <p:nvPicPr>
          <p:cNvPr id="26" name="Kép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22" y="5394515"/>
            <a:ext cx="540000" cy="360000"/>
          </a:xfrm>
          <a:prstGeom prst="rect">
            <a:avLst/>
          </a:prstGeom>
        </p:spPr>
      </p:pic>
      <p:sp>
        <p:nvSpPr>
          <p:cNvPr id="27" name="Cím 1"/>
          <p:cNvSpPr txBox="1">
            <a:spLocks/>
          </p:cNvSpPr>
          <p:nvPr/>
        </p:nvSpPr>
        <p:spPr>
          <a:xfrm>
            <a:off x="1466829" y="5386374"/>
            <a:ext cx="6706042" cy="2951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hu-HU" sz="1200" b="1" dirty="0" smtClean="0">
                <a:solidFill>
                  <a:srgbClr val="FF0000"/>
                </a:solidFill>
              </a:rPr>
              <a:t>RCJ2022 </a:t>
            </a:r>
            <a:r>
              <a:rPr lang="hu-HU" sz="1200" b="1" dirty="0" err="1" smtClean="0">
                <a:solidFill>
                  <a:srgbClr val="FF0000"/>
                </a:solidFill>
              </a:rPr>
              <a:t>Rescue</a:t>
            </a:r>
            <a:r>
              <a:rPr lang="hu-HU" sz="1200" b="1" dirty="0" smtClean="0">
                <a:solidFill>
                  <a:srgbClr val="FF0000"/>
                </a:solidFill>
              </a:rPr>
              <a:t> </a:t>
            </a:r>
            <a:r>
              <a:rPr lang="hu-HU" sz="1200" b="1" dirty="0" err="1" smtClean="0">
                <a:solidFill>
                  <a:srgbClr val="FF0000"/>
                </a:solidFill>
              </a:rPr>
              <a:t>Maze</a:t>
            </a:r>
            <a:r>
              <a:rPr lang="hu-HU" sz="1200" b="1" dirty="0" smtClean="0">
                <a:solidFill>
                  <a:srgbClr val="FF0000"/>
                </a:solidFill>
              </a:rPr>
              <a:t> </a:t>
            </a:r>
            <a:r>
              <a:rPr lang="hu-HU" sz="1200" b="1" dirty="0" err="1" smtClean="0">
                <a:solidFill>
                  <a:srgbClr val="FF0000"/>
                </a:solidFill>
              </a:rPr>
              <a:t>Individual</a:t>
            </a:r>
            <a:r>
              <a:rPr lang="hu-HU" sz="1200" b="1" dirty="0" smtClean="0">
                <a:solidFill>
                  <a:srgbClr val="FF0000"/>
                </a:solidFill>
              </a:rPr>
              <a:t> Team II., </a:t>
            </a:r>
            <a:r>
              <a:rPr lang="hu-HU" sz="1200" b="1" dirty="0" err="1" smtClean="0">
                <a:solidFill>
                  <a:srgbClr val="FF0000"/>
                </a:solidFill>
              </a:rPr>
              <a:t>Rescue</a:t>
            </a:r>
            <a:r>
              <a:rPr lang="hu-HU" sz="1200" b="1" dirty="0" smtClean="0">
                <a:solidFill>
                  <a:srgbClr val="FF0000"/>
                </a:solidFill>
              </a:rPr>
              <a:t> </a:t>
            </a:r>
            <a:r>
              <a:rPr lang="hu-HU" sz="1200" b="1" dirty="0" err="1" smtClean="0">
                <a:solidFill>
                  <a:srgbClr val="FF0000"/>
                </a:solidFill>
              </a:rPr>
              <a:t>Maze</a:t>
            </a:r>
            <a:r>
              <a:rPr lang="hu-HU" sz="1200" b="1" dirty="0" smtClean="0">
                <a:solidFill>
                  <a:srgbClr val="FF0000"/>
                </a:solidFill>
              </a:rPr>
              <a:t> </a:t>
            </a:r>
            <a:r>
              <a:rPr lang="hu-HU" sz="1200" b="1" dirty="0" err="1" smtClean="0">
                <a:solidFill>
                  <a:srgbClr val="FF0000"/>
                </a:solidFill>
              </a:rPr>
              <a:t>SuperTeam</a:t>
            </a:r>
            <a:r>
              <a:rPr lang="hu-HU" sz="1200" b="1" dirty="0" smtClean="0">
                <a:solidFill>
                  <a:srgbClr val="FF0000"/>
                </a:solidFill>
              </a:rPr>
              <a:t> I.</a:t>
            </a:r>
          </a:p>
        </p:txBody>
      </p:sp>
      <p:sp>
        <p:nvSpPr>
          <p:cNvPr id="28" name="Cím 1"/>
          <p:cNvSpPr txBox="1">
            <a:spLocks/>
          </p:cNvSpPr>
          <p:nvPr/>
        </p:nvSpPr>
        <p:spPr>
          <a:xfrm>
            <a:off x="1466829" y="4980213"/>
            <a:ext cx="6706042" cy="3023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hu-HU" sz="1200" b="1" dirty="0" smtClean="0">
                <a:solidFill>
                  <a:srgbClr val="FF0000"/>
                </a:solidFill>
              </a:rPr>
              <a:t>EURCJ2022 </a:t>
            </a:r>
            <a:r>
              <a:rPr lang="hu-HU" sz="1200" b="1" dirty="0" err="1" smtClean="0">
                <a:solidFill>
                  <a:srgbClr val="FF0000"/>
                </a:solidFill>
              </a:rPr>
              <a:t>Rescue</a:t>
            </a:r>
            <a:r>
              <a:rPr lang="hu-HU" sz="1200" b="1" dirty="0" smtClean="0">
                <a:solidFill>
                  <a:srgbClr val="FF0000"/>
                </a:solidFill>
              </a:rPr>
              <a:t> </a:t>
            </a:r>
            <a:r>
              <a:rPr lang="hu-HU" sz="1200" b="1" dirty="0" err="1" smtClean="0">
                <a:solidFill>
                  <a:srgbClr val="FF0000"/>
                </a:solidFill>
              </a:rPr>
              <a:t>Maze</a:t>
            </a:r>
            <a:r>
              <a:rPr lang="hu-HU" sz="1200" b="1" dirty="0" smtClean="0">
                <a:solidFill>
                  <a:srgbClr val="FF0000"/>
                </a:solidFill>
              </a:rPr>
              <a:t> I., </a:t>
            </a:r>
            <a:r>
              <a:rPr lang="hu-HU" sz="1200" b="1" dirty="0" err="1" smtClean="0">
                <a:solidFill>
                  <a:srgbClr val="FF0000"/>
                </a:solidFill>
              </a:rPr>
              <a:t>Rescue</a:t>
            </a:r>
            <a:r>
              <a:rPr lang="hu-HU" sz="1200" b="1" dirty="0" smtClean="0">
                <a:solidFill>
                  <a:srgbClr val="FF0000"/>
                </a:solidFill>
              </a:rPr>
              <a:t> Line </a:t>
            </a:r>
            <a:r>
              <a:rPr lang="hu-HU" sz="1200" b="1" dirty="0" err="1" smtClean="0">
                <a:solidFill>
                  <a:srgbClr val="FF0000"/>
                </a:solidFill>
              </a:rPr>
              <a:t>Entry</a:t>
            </a:r>
            <a:r>
              <a:rPr lang="hu-HU" sz="1200" b="1" dirty="0" smtClean="0">
                <a:solidFill>
                  <a:srgbClr val="FF0000"/>
                </a:solidFill>
              </a:rPr>
              <a:t> I., </a:t>
            </a:r>
            <a:r>
              <a:rPr lang="hu-HU" sz="1200" b="1" dirty="0" err="1" smtClean="0">
                <a:solidFill>
                  <a:srgbClr val="FF0000"/>
                </a:solidFill>
              </a:rPr>
              <a:t>Rescue</a:t>
            </a:r>
            <a:r>
              <a:rPr lang="hu-HU" sz="1200" b="1" dirty="0" smtClean="0">
                <a:solidFill>
                  <a:srgbClr val="FF0000"/>
                </a:solidFill>
              </a:rPr>
              <a:t> </a:t>
            </a:r>
            <a:r>
              <a:rPr lang="hu-HU" sz="1200" b="1" dirty="0" err="1" smtClean="0">
                <a:solidFill>
                  <a:srgbClr val="FF0000"/>
                </a:solidFill>
              </a:rPr>
              <a:t>Maze</a:t>
            </a:r>
            <a:r>
              <a:rPr lang="hu-HU" sz="1200" b="1" dirty="0" smtClean="0">
                <a:solidFill>
                  <a:srgbClr val="FF0000"/>
                </a:solidFill>
              </a:rPr>
              <a:t> </a:t>
            </a:r>
            <a:r>
              <a:rPr lang="hu-HU" sz="1200" b="1" dirty="0" err="1" smtClean="0">
                <a:solidFill>
                  <a:srgbClr val="FF0000"/>
                </a:solidFill>
              </a:rPr>
              <a:t>Entry</a:t>
            </a:r>
            <a:r>
              <a:rPr lang="hu-HU" sz="1200" b="1" dirty="0" smtClean="0">
                <a:solidFill>
                  <a:srgbClr val="FF0000"/>
                </a:solidFill>
              </a:rPr>
              <a:t> III.</a:t>
            </a:r>
          </a:p>
        </p:txBody>
      </p:sp>
      <p:pic>
        <p:nvPicPr>
          <p:cNvPr id="29" name="Kép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44" y="3430846"/>
            <a:ext cx="540000" cy="363629"/>
          </a:xfrm>
          <a:prstGeom prst="rect">
            <a:avLst/>
          </a:prstGeom>
        </p:spPr>
      </p:pic>
      <p:sp>
        <p:nvSpPr>
          <p:cNvPr id="30" name="Cím 1"/>
          <p:cNvSpPr txBox="1">
            <a:spLocks/>
          </p:cNvSpPr>
          <p:nvPr/>
        </p:nvSpPr>
        <p:spPr>
          <a:xfrm>
            <a:off x="1474922" y="3459464"/>
            <a:ext cx="6706042" cy="295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hu-HU" sz="1200" b="1" dirty="0" smtClean="0">
                <a:solidFill>
                  <a:srgbClr val="FF0000"/>
                </a:solidFill>
              </a:rPr>
              <a:t>EURCJ2018 </a:t>
            </a:r>
            <a:r>
              <a:rPr lang="hu-HU" sz="1200" b="1" dirty="0" err="1" smtClean="0">
                <a:solidFill>
                  <a:srgbClr val="FF0000"/>
                </a:solidFill>
              </a:rPr>
              <a:t>Rescue</a:t>
            </a:r>
            <a:r>
              <a:rPr lang="hu-HU" sz="1200" b="1" dirty="0" smtClean="0">
                <a:solidFill>
                  <a:srgbClr val="FF0000"/>
                </a:solidFill>
              </a:rPr>
              <a:t> Line II.</a:t>
            </a:r>
          </a:p>
        </p:txBody>
      </p:sp>
      <p:pic>
        <p:nvPicPr>
          <p:cNvPr id="31" name="Kép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22" y="4211707"/>
            <a:ext cx="540000" cy="325301"/>
          </a:xfrm>
          <a:prstGeom prst="rect">
            <a:avLst/>
          </a:prstGeom>
        </p:spPr>
      </p:pic>
      <p:sp>
        <p:nvSpPr>
          <p:cNvPr id="32" name="Cím 1"/>
          <p:cNvSpPr txBox="1">
            <a:spLocks/>
          </p:cNvSpPr>
          <p:nvPr/>
        </p:nvSpPr>
        <p:spPr>
          <a:xfrm>
            <a:off x="1474922" y="4239930"/>
            <a:ext cx="6706042" cy="2643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hu-HU" sz="1200" b="1" dirty="0" smtClean="0">
                <a:solidFill>
                  <a:srgbClr val="FF0000"/>
                </a:solidFill>
              </a:rPr>
              <a:t>EURCJ2019 </a:t>
            </a:r>
            <a:r>
              <a:rPr lang="hu-HU" sz="1200" b="1" dirty="0" err="1" smtClean="0">
                <a:solidFill>
                  <a:srgbClr val="FF0000"/>
                </a:solidFill>
              </a:rPr>
              <a:t>Rescue</a:t>
            </a:r>
            <a:r>
              <a:rPr lang="hu-HU" sz="1200" b="1" dirty="0" smtClean="0">
                <a:solidFill>
                  <a:srgbClr val="FF0000"/>
                </a:solidFill>
              </a:rPr>
              <a:t> </a:t>
            </a:r>
            <a:r>
              <a:rPr lang="hu-HU" sz="1200" b="1" dirty="0" err="1" smtClean="0">
                <a:solidFill>
                  <a:srgbClr val="FF0000"/>
                </a:solidFill>
              </a:rPr>
              <a:t>Maze</a:t>
            </a:r>
            <a:r>
              <a:rPr lang="hu-HU" sz="1200" b="1" dirty="0" smtClean="0">
                <a:solidFill>
                  <a:srgbClr val="FF0000"/>
                </a:solidFill>
              </a:rPr>
              <a:t> </a:t>
            </a:r>
            <a:r>
              <a:rPr lang="hu-HU" sz="1200" b="1" dirty="0" err="1" smtClean="0">
                <a:solidFill>
                  <a:srgbClr val="FF0000"/>
                </a:solidFill>
              </a:rPr>
              <a:t>Entry</a:t>
            </a:r>
            <a:r>
              <a:rPr lang="hu-HU" sz="1200" b="1" dirty="0" smtClean="0">
                <a:solidFill>
                  <a:srgbClr val="FF0000"/>
                </a:solidFill>
              </a:rPr>
              <a:t> III.</a:t>
            </a:r>
          </a:p>
        </p:txBody>
      </p:sp>
      <p:pic>
        <p:nvPicPr>
          <p:cNvPr id="33" name="Kép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22" y="1779794"/>
            <a:ext cx="53892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31008" y="506383"/>
            <a:ext cx="8774953" cy="1618828"/>
          </a:xfrm>
        </p:spPr>
        <p:txBody>
          <a:bodyPr/>
          <a:lstStyle/>
          <a:p>
            <a:pPr algn="l"/>
            <a:r>
              <a:rPr lang="hu-HU" sz="3600" b="1" dirty="0" smtClean="0">
                <a:solidFill>
                  <a:srgbClr val="FF0000"/>
                </a:solidFill>
              </a:rPr>
              <a:t> </a:t>
            </a:r>
            <a:br>
              <a:rPr lang="hu-HU" sz="3600" b="1" dirty="0" smtClean="0">
                <a:solidFill>
                  <a:srgbClr val="FF0000"/>
                </a:solidFill>
              </a:rPr>
            </a:br>
            <a:r>
              <a:rPr lang="hu-HU" sz="3600" b="1" dirty="0" smtClean="0">
                <a:solidFill>
                  <a:srgbClr val="FF0000"/>
                </a:solidFill>
              </a:rPr>
              <a:t/>
            </a:r>
            <a:br>
              <a:rPr lang="hu-HU" sz="3600" b="1" dirty="0" smtClean="0">
                <a:solidFill>
                  <a:srgbClr val="FF0000"/>
                </a:solidFill>
              </a:rPr>
            </a:b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828000" y="504000"/>
            <a:ext cx="9199376" cy="7299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hu-HU" sz="3400" b="1" dirty="0" smtClean="0">
                <a:solidFill>
                  <a:srgbClr val="FF0000"/>
                </a:solidFill>
              </a:rPr>
              <a:t>EURCJ2022 (Portugália) Európa- bajnokság</a:t>
            </a:r>
            <a:endParaRPr lang="hu-HU" sz="3400" b="1" dirty="0">
              <a:solidFill>
                <a:srgbClr val="FF000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64" y="1570780"/>
            <a:ext cx="3619735" cy="243098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938" y="1570717"/>
            <a:ext cx="3224470" cy="224534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938" y="4092647"/>
            <a:ext cx="3224470" cy="22098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65" y="4092646"/>
            <a:ext cx="3619734" cy="22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1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448" y="1651612"/>
            <a:ext cx="3958970" cy="296774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31008" y="506383"/>
            <a:ext cx="8774953" cy="1618828"/>
          </a:xfrm>
        </p:spPr>
        <p:txBody>
          <a:bodyPr/>
          <a:lstStyle/>
          <a:p>
            <a:pPr algn="l"/>
            <a:r>
              <a:rPr lang="hu-HU" sz="3600" b="1" dirty="0" smtClean="0">
                <a:solidFill>
                  <a:srgbClr val="FF0000"/>
                </a:solidFill>
              </a:rPr>
              <a:t> </a:t>
            </a:r>
            <a:br>
              <a:rPr lang="hu-HU" sz="3600" b="1" dirty="0" smtClean="0">
                <a:solidFill>
                  <a:srgbClr val="FF0000"/>
                </a:solidFill>
              </a:rPr>
            </a:br>
            <a:r>
              <a:rPr lang="hu-HU" sz="3600" b="1" dirty="0" smtClean="0">
                <a:solidFill>
                  <a:srgbClr val="FF0000"/>
                </a:solidFill>
              </a:rPr>
              <a:t/>
            </a:r>
            <a:br>
              <a:rPr lang="hu-HU" sz="3600" b="1" dirty="0" smtClean="0">
                <a:solidFill>
                  <a:srgbClr val="FF0000"/>
                </a:solidFill>
              </a:rPr>
            </a:b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828000" y="504000"/>
            <a:ext cx="9199376" cy="7299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hu-HU" sz="3400" b="1" dirty="0" smtClean="0">
                <a:solidFill>
                  <a:srgbClr val="FF0000"/>
                </a:solidFill>
              </a:rPr>
              <a:t>RCJ2022 (Thaiföld) világverseny </a:t>
            </a:r>
            <a:endParaRPr lang="hu-HU" sz="3400" b="1" dirty="0">
              <a:solidFill>
                <a:srgbClr val="FF0000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09" y="4844415"/>
            <a:ext cx="1961431" cy="147254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09" y="1646725"/>
            <a:ext cx="3965492" cy="2972632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236" y="4844416"/>
            <a:ext cx="1962168" cy="1472546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000" y="4844415"/>
            <a:ext cx="1961736" cy="147056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332" y="4844415"/>
            <a:ext cx="1960756" cy="147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5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" y="79426"/>
            <a:ext cx="8883880" cy="665958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1052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églalap 19"/>
          <p:cNvSpPr/>
          <p:nvPr/>
        </p:nvSpPr>
        <p:spPr>
          <a:xfrm>
            <a:off x="828000" y="1871306"/>
            <a:ext cx="38838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FF0000"/>
                </a:solidFill>
              </a:rPr>
              <a:t>Érdeklődés felkeltése</a:t>
            </a:r>
            <a:endParaRPr lang="hu-HU" sz="1400" dirty="0">
              <a:solidFill>
                <a:srgbClr val="FF0000"/>
              </a:solidFill>
            </a:endParaRPr>
          </a:p>
          <a:p>
            <a:pPr marL="182563" indent="-18256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FF0000"/>
                </a:solidFill>
              </a:rPr>
              <a:t>Tehetségszűrés</a:t>
            </a:r>
            <a:endParaRPr lang="hu-HU" sz="1400" dirty="0">
              <a:solidFill>
                <a:srgbClr val="FF0000"/>
              </a:solidFill>
            </a:endParaRPr>
          </a:p>
          <a:p>
            <a:pPr marL="447675" indent="-182563" defTabSz="179388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hu-HU" sz="1400" dirty="0">
                <a:solidFill>
                  <a:srgbClr val="FF0000"/>
                </a:solidFill>
              </a:rPr>
              <a:t>	gondolkodásmód,</a:t>
            </a:r>
          </a:p>
          <a:p>
            <a:pPr marL="447675" indent="-182563" defTabSz="179388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hu-HU" sz="1400" dirty="0">
                <a:solidFill>
                  <a:srgbClr val="FF0000"/>
                </a:solidFill>
              </a:rPr>
              <a:t> 	memória,</a:t>
            </a:r>
          </a:p>
          <a:p>
            <a:pPr marL="447675" indent="-182563" defTabSz="179388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hu-HU" sz="1400" dirty="0">
                <a:solidFill>
                  <a:srgbClr val="FF0000"/>
                </a:solidFill>
              </a:rPr>
              <a:t> 	információfeldolgozás képessége,</a:t>
            </a:r>
          </a:p>
          <a:p>
            <a:pPr marL="447675" indent="-182563" defTabSz="179388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hu-HU" sz="1400" dirty="0">
                <a:solidFill>
                  <a:srgbClr val="FF0000"/>
                </a:solidFill>
              </a:rPr>
              <a:t> 	matematikai-logikai képességek,</a:t>
            </a:r>
          </a:p>
          <a:p>
            <a:pPr marL="447675" indent="-182563" defTabSz="179388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hu-HU" sz="1400" dirty="0">
                <a:solidFill>
                  <a:srgbClr val="FF0000"/>
                </a:solidFill>
              </a:rPr>
              <a:t> 	kreativitás,</a:t>
            </a:r>
          </a:p>
          <a:p>
            <a:pPr marL="447675" indent="-182563" defTabSz="179388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hu-HU" sz="1400" dirty="0">
                <a:solidFill>
                  <a:srgbClr val="FF0000"/>
                </a:solidFill>
              </a:rPr>
              <a:t> 	motiváltság,</a:t>
            </a:r>
          </a:p>
          <a:p>
            <a:pPr marL="447675" indent="-182563" defTabSz="179388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hu-HU" sz="1400" dirty="0">
                <a:solidFill>
                  <a:srgbClr val="FF0000"/>
                </a:solidFill>
              </a:rPr>
              <a:t> 	feladat iránti </a:t>
            </a:r>
            <a:r>
              <a:rPr lang="hu-HU" sz="1400" dirty="0" smtClean="0">
                <a:solidFill>
                  <a:srgbClr val="FF0000"/>
                </a:solidFill>
              </a:rPr>
              <a:t>elkötelezettség.</a:t>
            </a:r>
            <a:endParaRPr lang="hu-HU" sz="1400" dirty="0">
              <a:solidFill>
                <a:srgbClr val="FF00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203" y="2075812"/>
            <a:ext cx="5023593" cy="3765812"/>
          </a:xfrm>
          <a:prstGeom prst="rect">
            <a:avLst/>
          </a:prstGeom>
        </p:spPr>
      </p:pic>
      <p:sp>
        <p:nvSpPr>
          <p:cNvPr id="6" name="Cím 1"/>
          <p:cNvSpPr>
            <a:spLocks noGrp="1"/>
          </p:cNvSpPr>
          <p:nvPr>
            <p:ph type="ctrTitle"/>
          </p:nvPr>
        </p:nvSpPr>
        <p:spPr>
          <a:xfrm>
            <a:off x="828000" y="504000"/>
            <a:ext cx="9199376" cy="1041336"/>
          </a:xfrm>
        </p:spPr>
        <p:txBody>
          <a:bodyPr/>
          <a:lstStyle/>
          <a:p>
            <a:pPr algn="l"/>
            <a:r>
              <a:rPr lang="hu-HU" sz="4000" b="1" dirty="0" smtClean="0">
                <a:solidFill>
                  <a:srgbClr val="FF0000"/>
                </a:solidFill>
              </a:rPr>
              <a:t>Robotika tehetségszűrés</a:t>
            </a:r>
            <a:br>
              <a:rPr lang="hu-HU" sz="4000" b="1" dirty="0" smtClean="0">
                <a:solidFill>
                  <a:srgbClr val="FF0000"/>
                </a:solidFill>
              </a:rPr>
            </a:br>
            <a:r>
              <a:rPr lang="hu-HU" sz="2400" dirty="0" smtClean="0">
                <a:solidFill>
                  <a:srgbClr val="FF0000"/>
                </a:solidFill>
              </a:rPr>
              <a:t>Robotika bemutatók, tehetségszűrő programok</a:t>
            </a:r>
            <a:endParaRPr lang="hu-H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2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églalap 19"/>
          <p:cNvSpPr/>
          <p:nvPr/>
        </p:nvSpPr>
        <p:spPr>
          <a:xfrm>
            <a:off x="895041" y="1835424"/>
            <a:ext cx="6096000" cy="47551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563" indent="-182563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FF0000"/>
                </a:solidFill>
              </a:rPr>
              <a:t>modern</a:t>
            </a:r>
            <a:r>
              <a:rPr lang="hu-HU" sz="1400" dirty="0">
                <a:solidFill>
                  <a:srgbClr val="FF0000"/>
                </a:solidFill>
              </a:rPr>
              <a:t>,</a:t>
            </a:r>
          </a:p>
          <a:p>
            <a:pPr marL="182563" indent="-182563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FF0000"/>
                </a:solidFill>
              </a:rPr>
              <a:t>gyakorlatias</a:t>
            </a:r>
            <a:r>
              <a:rPr lang="hu-HU" sz="1400" dirty="0">
                <a:solidFill>
                  <a:srgbClr val="FF0000"/>
                </a:solidFill>
              </a:rPr>
              <a:t>,</a:t>
            </a:r>
          </a:p>
          <a:p>
            <a:pPr marL="182563" indent="-182563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FF0000"/>
                </a:solidFill>
              </a:rPr>
              <a:t>komplex</a:t>
            </a:r>
            <a:r>
              <a:rPr lang="hu-HU" sz="1400" dirty="0">
                <a:solidFill>
                  <a:srgbClr val="FF0000"/>
                </a:solidFill>
              </a:rPr>
              <a:t>,</a:t>
            </a:r>
          </a:p>
          <a:p>
            <a:pPr marL="182563" indent="-182563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FF0000"/>
                </a:solidFill>
              </a:rPr>
              <a:t>tapasztalati.</a:t>
            </a:r>
          </a:p>
          <a:p>
            <a:pPr marL="182563" indent="-182563">
              <a:lnSpc>
                <a:spcPts val="3400"/>
              </a:lnSpc>
              <a:buFont typeface="Arial" panose="020B0604020202020204" pitchFamily="34" charset="0"/>
              <a:buChar char="•"/>
            </a:pPr>
            <a:endParaRPr lang="hu-HU" sz="1400" dirty="0" smtClean="0">
              <a:solidFill>
                <a:srgbClr val="FF0000"/>
              </a:solidFill>
            </a:endParaRPr>
          </a:p>
          <a:p>
            <a:pPr marL="355600" indent="-355600">
              <a:lnSpc>
                <a:spcPts val="3400"/>
              </a:lnSpc>
            </a:pPr>
            <a:r>
              <a:rPr lang="hu-HU" sz="1400" b="1" dirty="0" smtClean="0">
                <a:solidFill>
                  <a:srgbClr val="FF0000"/>
                </a:solidFill>
              </a:rPr>
              <a:t>Céljai</a:t>
            </a:r>
            <a:endParaRPr lang="hu-HU" sz="1400" b="1" dirty="0">
              <a:solidFill>
                <a:srgbClr val="FF0000"/>
              </a:solidFill>
            </a:endParaRPr>
          </a:p>
          <a:p>
            <a:pPr marL="182563" indent="-182563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FF0000"/>
                </a:solidFill>
              </a:rPr>
              <a:t>kapcsolódó </a:t>
            </a:r>
            <a:r>
              <a:rPr lang="hu-HU" sz="1400" dirty="0">
                <a:solidFill>
                  <a:srgbClr val="FF0000"/>
                </a:solidFill>
              </a:rPr>
              <a:t>kompetenciák </a:t>
            </a:r>
            <a:r>
              <a:rPr lang="hu-HU" sz="1400" dirty="0" smtClean="0">
                <a:solidFill>
                  <a:srgbClr val="FF0000"/>
                </a:solidFill>
              </a:rPr>
              <a:t>fejlesztése,</a:t>
            </a:r>
          </a:p>
          <a:p>
            <a:pPr marL="182563" indent="-182563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FF0000"/>
                </a:solidFill>
              </a:rPr>
              <a:t>p</a:t>
            </a:r>
            <a:r>
              <a:rPr lang="hu-HU" sz="1400" dirty="0" smtClean="0">
                <a:solidFill>
                  <a:srgbClr val="FF0000"/>
                </a:solidFill>
              </a:rPr>
              <a:t>ályaorientáció,</a:t>
            </a:r>
            <a:endParaRPr lang="hu-HU" sz="1400" dirty="0">
              <a:solidFill>
                <a:srgbClr val="FF0000"/>
              </a:solidFill>
            </a:endParaRPr>
          </a:p>
          <a:p>
            <a:pPr marL="182563" indent="-182563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FF0000"/>
                </a:solidFill>
              </a:rPr>
              <a:t>j</a:t>
            </a:r>
            <a:r>
              <a:rPr lang="hu-HU" sz="1400" dirty="0" smtClean="0">
                <a:solidFill>
                  <a:srgbClr val="FF0000"/>
                </a:solidFill>
              </a:rPr>
              <a:t>övő mérnöki </a:t>
            </a:r>
            <a:r>
              <a:rPr lang="hu-HU" sz="1400" dirty="0">
                <a:solidFill>
                  <a:srgbClr val="FF0000"/>
                </a:solidFill>
              </a:rPr>
              <a:t>tudásának </a:t>
            </a:r>
            <a:r>
              <a:rPr lang="hu-HU" sz="1400" dirty="0" smtClean="0">
                <a:solidFill>
                  <a:srgbClr val="FF0000"/>
                </a:solidFill>
              </a:rPr>
              <a:t>megalapozása</a:t>
            </a:r>
            <a:r>
              <a:rPr lang="hu-HU" sz="1400" dirty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600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600" dirty="0">
              <a:solidFill>
                <a:srgbClr val="FF000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999" y="1954296"/>
            <a:ext cx="5015779" cy="3765600"/>
          </a:xfrm>
          <a:prstGeom prst="rect">
            <a:avLst/>
          </a:prstGeom>
        </p:spPr>
      </p:pic>
      <p:sp>
        <p:nvSpPr>
          <p:cNvPr id="6" name="Cím 1"/>
          <p:cNvSpPr>
            <a:spLocks noGrp="1"/>
          </p:cNvSpPr>
          <p:nvPr>
            <p:ph type="ctrTitle"/>
          </p:nvPr>
        </p:nvSpPr>
        <p:spPr>
          <a:xfrm>
            <a:off x="828000" y="504000"/>
            <a:ext cx="9199376" cy="1041336"/>
          </a:xfrm>
        </p:spPr>
        <p:txBody>
          <a:bodyPr/>
          <a:lstStyle/>
          <a:p>
            <a:pPr algn="l"/>
            <a:r>
              <a:rPr lang="hu-HU" sz="4000" b="1" dirty="0" smtClean="0">
                <a:solidFill>
                  <a:srgbClr val="FF0000"/>
                </a:solidFill>
              </a:rPr>
              <a:t>Robotika tehetséggondozás</a:t>
            </a:r>
            <a:br>
              <a:rPr lang="hu-HU" sz="4000" b="1" dirty="0" smtClean="0">
                <a:solidFill>
                  <a:srgbClr val="FF0000"/>
                </a:solidFill>
              </a:rPr>
            </a:br>
            <a:r>
              <a:rPr lang="hu-HU" sz="2400" dirty="0" smtClean="0">
                <a:solidFill>
                  <a:srgbClr val="FF0000"/>
                </a:solidFill>
              </a:rPr>
              <a:t>Tehetséggondozó foglalkozások</a:t>
            </a:r>
            <a:endParaRPr lang="hu-H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1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églalap 19"/>
          <p:cNvSpPr/>
          <p:nvPr/>
        </p:nvSpPr>
        <p:spPr>
          <a:xfrm>
            <a:off x="828000" y="1718131"/>
            <a:ext cx="6096000" cy="41731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563" indent="-182563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FF0000"/>
                </a:solidFill>
              </a:rPr>
              <a:t>előre haladási szintek,</a:t>
            </a:r>
          </a:p>
          <a:p>
            <a:pPr marL="182563" indent="-182563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FF0000"/>
                </a:solidFill>
              </a:rPr>
              <a:t>szándék.</a:t>
            </a:r>
          </a:p>
          <a:p>
            <a:pPr>
              <a:lnSpc>
                <a:spcPts val="3600"/>
              </a:lnSpc>
            </a:pPr>
            <a:r>
              <a:rPr lang="hu-HU" sz="1400" b="1" dirty="0" smtClean="0">
                <a:solidFill>
                  <a:srgbClr val="FF0000"/>
                </a:solidFill>
              </a:rPr>
              <a:t>Céljai</a:t>
            </a:r>
            <a:endParaRPr lang="hu-HU" sz="1400" b="1" dirty="0">
              <a:solidFill>
                <a:srgbClr val="FF0000"/>
              </a:solidFill>
            </a:endParaRPr>
          </a:p>
          <a:p>
            <a:pPr marL="182563" indent="-182563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FF0000"/>
                </a:solidFill>
              </a:rPr>
              <a:t>motiváció,</a:t>
            </a:r>
          </a:p>
          <a:p>
            <a:pPr marL="182563" indent="-182563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FF0000"/>
                </a:solidFill>
              </a:rPr>
              <a:t>visszajelzés,</a:t>
            </a:r>
            <a:endParaRPr lang="hu-HU" sz="1400" dirty="0">
              <a:solidFill>
                <a:srgbClr val="FF0000"/>
              </a:solidFill>
            </a:endParaRPr>
          </a:p>
          <a:p>
            <a:pPr marL="182563" indent="-182563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FF0000"/>
                </a:solidFill>
              </a:rPr>
              <a:t> </a:t>
            </a:r>
            <a:r>
              <a:rPr lang="hu-HU" sz="1400" dirty="0" smtClean="0">
                <a:solidFill>
                  <a:srgbClr val="FF0000"/>
                </a:solidFill>
              </a:rPr>
              <a:t>ismeretszerzés,</a:t>
            </a:r>
            <a:endParaRPr lang="hu-HU" sz="1400" dirty="0">
              <a:solidFill>
                <a:srgbClr val="FF0000"/>
              </a:solidFill>
            </a:endParaRPr>
          </a:p>
          <a:p>
            <a:pPr marL="182563" indent="-182563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FF0000"/>
                </a:solidFill>
              </a:rPr>
              <a:t> </a:t>
            </a:r>
            <a:r>
              <a:rPr lang="hu-HU" sz="1400" dirty="0" smtClean="0">
                <a:solidFill>
                  <a:srgbClr val="FF0000"/>
                </a:solidFill>
              </a:rPr>
              <a:t>kommunikáció,</a:t>
            </a:r>
            <a:endParaRPr lang="hu-HU" sz="1400" dirty="0">
              <a:solidFill>
                <a:srgbClr val="FF0000"/>
              </a:solidFill>
            </a:endParaRPr>
          </a:p>
          <a:p>
            <a:pPr marL="182563" indent="-182563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FF0000"/>
                </a:solidFill>
              </a:rPr>
              <a:t> </a:t>
            </a:r>
            <a:r>
              <a:rPr lang="hu-HU" sz="1400" dirty="0" smtClean="0">
                <a:solidFill>
                  <a:srgbClr val="FF0000"/>
                </a:solidFill>
              </a:rPr>
              <a:t>szórakozás</a:t>
            </a:r>
            <a:r>
              <a:rPr lang="hu-HU" sz="1400" dirty="0">
                <a:solidFill>
                  <a:srgbClr val="FF0000"/>
                </a:solidFill>
              </a:rPr>
              <a:t>,</a:t>
            </a:r>
          </a:p>
          <a:p>
            <a:pPr marL="182563" indent="-182563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FF0000"/>
                </a:solidFill>
              </a:rPr>
              <a:t> </a:t>
            </a:r>
            <a:r>
              <a:rPr lang="hu-HU" sz="1400" dirty="0" smtClean="0">
                <a:solidFill>
                  <a:srgbClr val="FF0000"/>
                </a:solidFill>
              </a:rPr>
              <a:t>személyiség fejlődés.</a:t>
            </a:r>
            <a:endParaRPr lang="hu-HU" sz="1400" dirty="0">
              <a:solidFill>
                <a:srgbClr val="FF0000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246" y="1941359"/>
            <a:ext cx="5269170" cy="3949902"/>
          </a:xfrm>
          <a:prstGeom prst="rect">
            <a:avLst/>
          </a:prstGeom>
        </p:spPr>
      </p:pic>
      <p:sp>
        <p:nvSpPr>
          <p:cNvPr id="6" name="Cím 1"/>
          <p:cNvSpPr>
            <a:spLocks noGrp="1"/>
          </p:cNvSpPr>
          <p:nvPr>
            <p:ph type="ctrTitle"/>
          </p:nvPr>
        </p:nvSpPr>
        <p:spPr>
          <a:xfrm>
            <a:off x="828000" y="504000"/>
            <a:ext cx="9199376" cy="1041336"/>
          </a:xfrm>
        </p:spPr>
        <p:txBody>
          <a:bodyPr/>
          <a:lstStyle/>
          <a:p>
            <a:pPr algn="l"/>
            <a:r>
              <a:rPr lang="hu-HU" sz="4000" b="1" dirty="0" smtClean="0">
                <a:solidFill>
                  <a:srgbClr val="FF0000"/>
                </a:solidFill>
              </a:rPr>
              <a:t>Robotika tehetséggondozás</a:t>
            </a:r>
            <a:br>
              <a:rPr lang="hu-HU" sz="4000" b="1" dirty="0" smtClean="0">
                <a:solidFill>
                  <a:srgbClr val="FF0000"/>
                </a:solidFill>
              </a:rPr>
            </a:br>
            <a:r>
              <a:rPr lang="hu-HU" sz="2400" dirty="0" smtClean="0">
                <a:solidFill>
                  <a:srgbClr val="FF0000"/>
                </a:solidFill>
              </a:rPr>
              <a:t>Robotika versenyek</a:t>
            </a:r>
            <a:endParaRPr lang="hu-H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3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28000" y="504000"/>
            <a:ext cx="9199376" cy="729906"/>
          </a:xfrm>
        </p:spPr>
        <p:txBody>
          <a:bodyPr/>
          <a:lstStyle/>
          <a:p>
            <a:pPr algn="l"/>
            <a:r>
              <a:rPr lang="hu-HU" sz="4000" b="1" dirty="0" smtClean="0">
                <a:solidFill>
                  <a:srgbClr val="FF0000"/>
                </a:solidFill>
              </a:rPr>
              <a:t>Robotika versenyzési lehetőségek</a:t>
            </a:r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828000" y="1718131"/>
            <a:ext cx="6096000" cy="429348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hu-HU" sz="1400" dirty="0" smtClean="0">
                <a:solidFill>
                  <a:srgbClr val="FF0000"/>
                </a:solidFill>
              </a:rPr>
              <a:t>Kiterjedtség </a:t>
            </a:r>
          </a:p>
          <a:p>
            <a:pPr marL="182563" indent="-1825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FF0000"/>
                </a:solidFill>
              </a:rPr>
              <a:t>o</a:t>
            </a:r>
            <a:r>
              <a:rPr lang="hu-HU" sz="1400" dirty="0" smtClean="0">
                <a:solidFill>
                  <a:srgbClr val="FF0000"/>
                </a:solidFill>
              </a:rPr>
              <a:t>rszágos,</a:t>
            </a:r>
          </a:p>
          <a:p>
            <a:pPr marL="182563" indent="-1825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FF0000"/>
                </a:solidFill>
              </a:rPr>
              <a:t>n</a:t>
            </a:r>
            <a:r>
              <a:rPr lang="hu-HU" sz="1400" dirty="0" smtClean="0">
                <a:solidFill>
                  <a:srgbClr val="FF0000"/>
                </a:solidFill>
              </a:rPr>
              <a:t>emzetközi.</a:t>
            </a:r>
          </a:p>
          <a:p>
            <a:pPr>
              <a:lnSpc>
                <a:spcPct val="150000"/>
              </a:lnSpc>
            </a:pPr>
            <a:endParaRPr lang="hu-HU" sz="1400" dirty="0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hu-HU" sz="1400" dirty="0" smtClean="0">
                <a:solidFill>
                  <a:srgbClr val="FF0000"/>
                </a:solidFill>
              </a:rPr>
              <a:t>Eszközhasználat</a:t>
            </a:r>
            <a:endParaRPr lang="hu-HU" sz="1400" dirty="0">
              <a:solidFill>
                <a:srgbClr val="FF0000"/>
              </a:solidFill>
            </a:endParaRPr>
          </a:p>
          <a:p>
            <a:pPr marL="182563" indent="-1825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FF0000"/>
                </a:solidFill>
              </a:rPr>
              <a:t>k</a:t>
            </a:r>
            <a:r>
              <a:rPr lang="hu-HU" sz="1400" dirty="0" smtClean="0">
                <a:solidFill>
                  <a:srgbClr val="FF0000"/>
                </a:solidFill>
              </a:rPr>
              <a:t>ötött,</a:t>
            </a:r>
          </a:p>
          <a:p>
            <a:pPr marL="182563" indent="-1825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FF0000"/>
                </a:solidFill>
              </a:rPr>
              <a:t>nyílt.</a:t>
            </a:r>
          </a:p>
          <a:p>
            <a:pPr>
              <a:lnSpc>
                <a:spcPct val="150000"/>
              </a:lnSpc>
            </a:pPr>
            <a:endParaRPr lang="hu-HU" sz="1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hu-HU" sz="1400" dirty="0" smtClean="0">
                <a:solidFill>
                  <a:srgbClr val="FF0000"/>
                </a:solidFill>
              </a:rPr>
              <a:t>Feladat</a:t>
            </a:r>
            <a:endParaRPr lang="hu-HU" sz="1400" dirty="0">
              <a:solidFill>
                <a:srgbClr val="FF0000"/>
              </a:solidFill>
            </a:endParaRPr>
          </a:p>
          <a:p>
            <a:pPr marL="182563" indent="-1825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FF0000"/>
                </a:solidFill>
              </a:rPr>
              <a:t> </a:t>
            </a:r>
            <a:r>
              <a:rPr lang="hu-HU" sz="1400" dirty="0" smtClean="0">
                <a:solidFill>
                  <a:srgbClr val="FF0000"/>
                </a:solidFill>
              </a:rPr>
              <a:t>konstrukciós,</a:t>
            </a:r>
            <a:endParaRPr lang="hu-HU" sz="1400" dirty="0">
              <a:solidFill>
                <a:srgbClr val="FF0000"/>
              </a:solidFill>
            </a:endParaRPr>
          </a:p>
          <a:p>
            <a:pPr marL="182563" indent="-1825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FF0000"/>
                </a:solidFill>
              </a:rPr>
              <a:t> </a:t>
            </a:r>
            <a:r>
              <a:rPr lang="hu-HU" sz="1400" dirty="0" smtClean="0">
                <a:solidFill>
                  <a:srgbClr val="FF0000"/>
                </a:solidFill>
              </a:rPr>
              <a:t>programozási,</a:t>
            </a:r>
            <a:endParaRPr lang="hu-HU" sz="1400" dirty="0">
              <a:solidFill>
                <a:srgbClr val="FF0000"/>
              </a:solidFill>
            </a:endParaRPr>
          </a:p>
          <a:p>
            <a:pPr marL="182563" indent="-1825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FF0000"/>
                </a:solidFill>
              </a:rPr>
              <a:t> </a:t>
            </a:r>
            <a:r>
              <a:rPr lang="hu-HU" sz="1400" dirty="0" smtClean="0">
                <a:solidFill>
                  <a:srgbClr val="FF0000"/>
                </a:solidFill>
              </a:rPr>
              <a:t>kutatóprojekt.</a:t>
            </a:r>
            <a:endParaRPr lang="hu-HU" sz="1400" dirty="0">
              <a:solidFill>
                <a:srgbClr val="FF00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940" y="1835174"/>
            <a:ext cx="6012180" cy="417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28000" y="504000"/>
            <a:ext cx="9199376" cy="729906"/>
          </a:xfrm>
        </p:spPr>
        <p:txBody>
          <a:bodyPr/>
          <a:lstStyle/>
          <a:p>
            <a:pPr algn="l"/>
            <a:r>
              <a:rPr lang="hu-HU" sz="4000" b="1" dirty="0" err="1" smtClean="0">
                <a:solidFill>
                  <a:srgbClr val="FF0000"/>
                </a:solidFill>
              </a:rPr>
              <a:t>RoboCup</a:t>
            </a:r>
            <a:r>
              <a:rPr lang="hu-HU" sz="4000" b="1" dirty="0" smtClean="0">
                <a:solidFill>
                  <a:srgbClr val="FF0000"/>
                </a:solidFill>
              </a:rPr>
              <a:t>- </a:t>
            </a:r>
            <a:r>
              <a:rPr lang="hu-HU" sz="4000" b="1" dirty="0" err="1" smtClean="0">
                <a:solidFill>
                  <a:srgbClr val="FF0000"/>
                </a:solidFill>
              </a:rPr>
              <a:t>RoboCup</a:t>
            </a:r>
            <a:r>
              <a:rPr lang="hu-HU" sz="4000" b="1" dirty="0" smtClean="0">
                <a:solidFill>
                  <a:srgbClr val="FF0000"/>
                </a:solidFill>
              </a:rPr>
              <a:t> Junior</a:t>
            </a:r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828000" y="1594246"/>
            <a:ext cx="609600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indent="-1778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FF0000"/>
                </a:solidFill>
              </a:rPr>
              <a:t>26 éves múlt (</a:t>
            </a:r>
            <a:r>
              <a:rPr lang="hu-HU" sz="1400" dirty="0" err="1" smtClean="0">
                <a:solidFill>
                  <a:srgbClr val="FF0000"/>
                </a:solidFill>
              </a:rPr>
              <a:t>Nagoya</a:t>
            </a:r>
            <a:r>
              <a:rPr lang="hu-HU" sz="1400" dirty="0" smtClean="0">
                <a:solidFill>
                  <a:srgbClr val="FF0000"/>
                </a:solidFill>
              </a:rPr>
              <a:t> 1997.)</a:t>
            </a:r>
          </a:p>
          <a:p>
            <a:pPr marL="177800" indent="-1778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FF0000"/>
                </a:solidFill>
              </a:rPr>
              <a:t>v</a:t>
            </a:r>
            <a:r>
              <a:rPr lang="hu-HU" sz="1400" dirty="0" smtClean="0">
                <a:solidFill>
                  <a:srgbClr val="FF0000"/>
                </a:solidFill>
              </a:rPr>
              <a:t>ilágméretű kutatóprojekt,</a:t>
            </a:r>
          </a:p>
          <a:p>
            <a:pPr marL="177800" indent="-1778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FF0000"/>
                </a:solidFill>
              </a:rPr>
              <a:t>szerteágazó kutatási területek,</a:t>
            </a:r>
          </a:p>
          <a:p>
            <a:pPr marL="182563" indent="-1825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FF0000"/>
                </a:solidFill>
              </a:rPr>
              <a:t>j</a:t>
            </a:r>
            <a:r>
              <a:rPr lang="hu-HU" sz="1400" dirty="0" smtClean="0">
                <a:solidFill>
                  <a:srgbClr val="FF0000"/>
                </a:solidFill>
              </a:rPr>
              <a:t>unior (U19-es) korosztály bevonása 2000-től.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357" y="1791064"/>
            <a:ext cx="4122594" cy="301800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66" y="3485606"/>
            <a:ext cx="4146167" cy="291163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452" y="4912923"/>
            <a:ext cx="2063202" cy="148431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973" y="4912923"/>
            <a:ext cx="1980080" cy="148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5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28000" y="504000"/>
            <a:ext cx="9199376" cy="729906"/>
          </a:xfrm>
        </p:spPr>
        <p:txBody>
          <a:bodyPr/>
          <a:lstStyle/>
          <a:p>
            <a:pPr algn="l"/>
            <a:r>
              <a:rPr lang="hu-HU" sz="4000" b="1" dirty="0" smtClean="0">
                <a:solidFill>
                  <a:srgbClr val="FF0000"/>
                </a:solidFill>
              </a:rPr>
              <a:t>Magyar Ifjúsági Robot Kupa</a:t>
            </a:r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828000" y="1497717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563" indent="-182563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FF0000"/>
                </a:solidFill>
              </a:rPr>
              <a:t>2007-től a RCJ magyar minősítő versenye,</a:t>
            </a:r>
          </a:p>
          <a:p>
            <a:pPr marL="182563" indent="-182563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FF0000"/>
                </a:solidFill>
              </a:rPr>
              <a:t>a</a:t>
            </a:r>
            <a:r>
              <a:rPr lang="hu-HU" sz="1400" dirty="0" smtClean="0">
                <a:solidFill>
                  <a:srgbClr val="FF0000"/>
                </a:solidFill>
              </a:rPr>
              <a:t>lapítója Simon Béláné dr.,</a:t>
            </a:r>
          </a:p>
          <a:p>
            <a:pPr marL="182563" indent="-182563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FF0000"/>
                </a:solidFill>
              </a:rPr>
              <a:t>2017-től két helyszín, </a:t>
            </a:r>
          </a:p>
          <a:p>
            <a:pPr marL="447675" indent="-265113">
              <a:lnSpc>
                <a:spcPts val="3600"/>
              </a:lnSpc>
              <a:buFont typeface="Courier New" panose="02070309020205020404" pitchFamily="49" charset="0"/>
              <a:buChar char="o"/>
            </a:pPr>
            <a:r>
              <a:rPr lang="hu-HU" sz="1400" dirty="0" smtClean="0">
                <a:solidFill>
                  <a:srgbClr val="FF0000"/>
                </a:solidFill>
              </a:rPr>
              <a:t>MIRK Nyíregyháza,</a:t>
            </a:r>
          </a:p>
          <a:p>
            <a:pPr marL="447675" indent="-265113">
              <a:lnSpc>
                <a:spcPts val="3600"/>
              </a:lnSpc>
              <a:buFont typeface="Courier New" panose="02070309020205020404" pitchFamily="49" charset="0"/>
              <a:buChar char="o"/>
            </a:pPr>
            <a:r>
              <a:rPr lang="hu-HU" sz="1400" dirty="0" smtClean="0">
                <a:solidFill>
                  <a:srgbClr val="FF0000"/>
                </a:solidFill>
              </a:rPr>
              <a:t>MIRK Budapest, </a:t>
            </a:r>
          </a:p>
          <a:p>
            <a:pPr marL="182563" indent="-182563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FF0000"/>
                </a:solidFill>
              </a:rPr>
              <a:t>Magyar Robot Kupa Alapítvány (MRKA)</a:t>
            </a:r>
            <a:endParaRPr lang="hu-HU" sz="1400" dirty="0">
              <a:solidFill>
                <a:srgbClr val="FF0000"/>
              </a:solidFill>
            </a:endParaRPr>
          </a:p>
          <a:p>
            <a:pPr marL="457200" indent="-457200">
              <a:lnSpc>
                <a:spcPts val="3600"/>
              </a:lnSpc>
              <a:buFont typeface="Arial" panose="020B0604020202020204" pitchFamily="34" charset="0"/>
              <a:buChar char="•"/>
            </a:pPr>
            <a:endParaRPr lang="hu-HU" sz="1400" dirty="0">
              <a:solidFill>
                <a:srgbClr val="FF00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80" y="1751609"/>
            <a:ext cx="4924955" cy="324837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80" y="5137063"/>
            <a:ext cx="1703832" cy="111796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404" y="5131773"/>
            <a:ext cx="1491369" cy="111796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966" y="5131773"/>
            <a:ext cx="1491369" cy="111796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98" y="4404807"/>
            <a:ext cx="3228634" cy="184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2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28000" y="504000"/>
            <a:ext cx="9199376" cy="729906"/>
          </a:xfrm>
        </p:spPr>
        <p:txBody>
          <a:bodyPr/>
          <a:lstStyle/>
          <a:p>
            <a:pPr algn="l"/>
            <a:r>
              <a:rPr lang="hu-HU" sz="4000" b="1" dirty="0" err="1" smtClean="0">
                <a:solidFill>
                  <a:srgbClr val="FF0000"/>
                </a:solidFill>
              </a:rPr>
              <a:t>RoboCup</a:t>
            </a:r>
            <a:r>
              <a:rPr lang="hu-HU" sz="4000" b="1" dirty="0" smtClean="0">
                <a:solidFill>
                  <a:srgbClr val="FF0000"/>
                </a:solidFill>
              </a:rPr>
              <a:t> Junior </a:t>
            </a:r>
            <a:r>
              <a:rPr lang="hu-HU" sz="4000" b="1" dirty="0" err="1" smtClean="0">
                <a:solidFill>
                  <a:srgbClr val="FF0000"/>
                </a:solidFill>
              </a:rPr>
              <a:t>Rescue</a:t>
            </a:r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828000" y="1507448"/>
            <a:ext cx="6096000" cy="30982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563" indent="-182563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FF0000"/>
                </a:solidFill>
              </a:rPr>
              <a:t>Magas társadalmi </a:t>
            </a:r>
            <a:r>
              <a:rPr lang="hu-HU" sz="1400" dirty="0" err="1" smtClean="0">
                <a:solidFill>
                  <a:srgbClr val="FF0000"/>
                </a:solidFill>
              </a:rPr>
              <a:t>jelentősség</a:t>
            </a:r>
            <a:r>
              <a:rPr lang="hu-HU" sz="1400" dirty="0" smtClean="0">
                <a:solidFill>
                  <a:srgbClr val="FF0000"/>
                </a:solidFill>
              </a:rPr>
              <a:t>,</a:t>
            </a:r>
          </a:p>
          <a:p>
            <a:pPr marL="182563" indent="-182563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FF0000"/>
                </a:solidFill>
              </a:rPr>
              <a:t>teljesen autonóm robotok,</a:t>
            </a:r>
          </a:p>
          <a:p>
            <a:pPr marL="182563" indent="-182563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FF0000"/>
                </a:solidFill>
              </a:rPr>
              <a:t>magas technológiai szint,</a:t>
            </a:r>
          </a:p>
          <a:p>
            <a:pPr marL="182563" indent="-182563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FF0000"/>
                </a:solidFill>
              </a:rPr>
              <a:t>nyílt eszközhasználat,</a:t>
            </a:r>
          </a:p>
          <a:p>
            <a:pPr marL="182563" indent="-182563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FF0000"/>
                </a:solidFill>
              </a:rPr>
              <a:t>k</a:t>
            </a:r>
            <a:r>
              <a:rPr lang="hu-HU" sz="1400" dirty="0" smtClean="0">
                <a:solidFill>
                  <a:srgbClr val="FF0000"/>
                </a:solidFill>
              </a:rPr>
              <a:t>atasztrófa szimulációs helyzetek,</a:t>
            </a:r>
          </a:p>
          <a:p>
            <a:pPr marL="182563" indent="-182563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FF0000"/>
                </a:solidFill>
              </a:rPr>
              <a:t>i</a:t>
            </a:r>
            <a:r>
              <a:rPr lang="hu-HU" sz="1400" dirty="0" smtClean="0">
                <a:solidFill>
                  <a:srgbClr val="FF0000"/>
                </a:solidFill>
              </a:rPr>
              <a:t>smeretlen pályák,</a:t>
            </a:r>
          </a:p>
          <a:p>
            <a:pPr marL="182563" indent="-182563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FF0000"/>
                </a:solidFill>
              </a:rPr>
              <a:t>több (4-5) napos versenyek.</a:t>
            </a:r>
            <a:endParaRPr lang="hu-HU" sz="14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hu-HU" sz="1600" dirty="0">
              <a:solidFill>
                <a:srgbClr val="FF0000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168" y="3853831"/>
            <a:ext cx="4701794" cy="260343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168" y="1684497"/>
            <a:ext cx="4701794" cy="199228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83" y="4077306"/>
            <a:ext cx="3349573" cy="251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6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28000" y="504000"/>
            <a:ext cx="9199376" cy="729906"/>
          </a:xfrm>
        </p:spPr>
        <p:txBody>
          <a:bodyPr/>
          <a:lstStyle/>
          <a:p>
            <a:pPr algn="l"/>
            <a:r>
              <a:rPr lang="hu-HU" sz="4000" b="1" dirty="0" smtClean="0">
                <a:solidFill>
                  <a:srgbClr val="FF0000"/>
                </a:solidFill>
              </a:rPr>
              <a:t>RCJ </a:t>
            </a:r>
            <a:r>
              <a:rPr lang="hu-HU" sz="4000" b="1" dirty="0" err="1" smtClean="0">
                <a:solidFill>
                  <a:srgbClr val="FF0000"/>
                </a:solidFill>
              </a:rPr>
              <a:t>Rescue</a:t>
            </a:r>
            <a:r>
              <a:rPr lang="hu-HU" sz="4000" b="1" dirty="0" smtClean="0">
                <a:solidFill>
                  <a:srgbClr val="FF0000"/>
                </a:solidFill>
              </a:rPr>
              <a:t> technikai </a:t>
            </a:r>
            <a:r>
              <a:rPr lang="hu-HU" sz="4000" b="1" dirty="0">
                <a:solidFill>
                  <a:srgbClr val="FF0000"/>
                </a:solidFill>
              </a:rPr>
              <a:t>interjú</a:t>
            </a:r>
          </a:p>
        </p:txBody>
      </p:sp>
      <p:sp>
        <p:nvSpPr>
          <p:cNvPr id="20" name="Téglalap 19"/>
          <p:cNvSpPr/>
          <p:nvPr/>
        </p:nvSpPr>
        <p:spPr>
          <a:xfrm>
            <a:off x="828000" y="1666800"/>
            <a:ext cx="6096000" cy="39481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FF0000"/>
                </a:solidFill>
              </a:rPr>
              <a:t>Mérnöki napló,</a:t>
            </a:r>
          </a:p>
          <a:p>
            <a:pPr marL="285750" indent="-28575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FF0000"/>
                </a:solidFill>
              </a:rPr>
              <a:t>technikai dokumentáció,</a:t>
            </a:r>
          </a:p>
          <a:p>
            <a:pPr marL="285750" indent="-28575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FF0000"/>
                </a:solidFill>
              </a:rPr>
              <a:t>prezentáció, poszter,</a:t>
            </a:r>
          </a:p>
          <a:p>
            <a:pPr marL="285750" indent="-28575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FF0000"/>
                </a:solidFill>
              </a:rPr>
              <a:t>csapattagok technikai szerepe,</a:t>
            </a:r>
          </a:p>
          <a:p>
            <a:pPr marL="285750" indent="-28575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FF0000"/>
                </a:solidFill>
              </a:rPr>
              <a:t>projekt szakmai védése,</a:t>
            </a:r>
          </a:p>
          <a:p>
            <a:pPr marL="285750" indent="-28575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FF0000"/>
                </a:solidFill>
              </a:rPr>
              <a:t>kommunikáció a zsűrivel,</a:t>
            </a:r>
          </a:p>
          <a:p>
            <a:pPr marL="285750" indent="-28575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FF0000"/>
                </a:solidFill>
              </a:rPr>
              <a:t>tudásmegosztás.</a:t>
            </a:r>
            <a:endParaRPr lang="hu-HU" sz="1600" dirty="0">
              <a:solidFill>
                <a:srgbClr val="FF0000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935" y="1912066"/>
            <a:ext cx="5060914" cy="379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1040</TotalTime>
  <Words>398</Words>
  <Application>Microsoft Office PowerPoint</Application>
  <PresentationFormat>Szélesvásznú</PresentationFormat>
  <Paragraphs>97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0" baseType="lpstr">
      <vt:lpstr>Arial</vt:lpstr>
      <vt:lpstr>Courier New</vt:lpstr>
      <vt:lpstr>Trebuchet MS</vt:lpstr>
      <vt:lpstr>Wingdings 3</vt:lpstr>
      <vt:lpstr>Fazetta</vt:lpstr>
      <vt:lpstr>Robotika versenyek  mint a tehetséggondozás színterei</vt:lpstr>
      <vt:lpstr>Robotika tehetségszűrés Robotika bemutatók, tehetségszűrő programok</vt:lpstr>
      <vt:lpstr>Robotika tehetséggondozás Tehetséggondozó foglalkozások</vt:lpstr>
      <vt:lpstr>Robotika tehetséggondozás Robotika versenyek</vt:lpstr>
      <vt:lpstr>Robotika versenyzési lehetőségek</vt:lpstr>
      <vt:lpstr>RoboCup- RoboCup Junior</vt:lpstr>
      <vt:lpstr>Magyar Ifjúsági Robot Kupa</vt:lpstr>
      <vt:lpstr>RoboCup Junior Rescue</vt:lpstr>
      <vt:lpstr>RCJ Rescue technikai interjú</vt:lpstr>
      <vt:lpstr>RCJ Rescue SuperTeam </vt:lpstr>
      <vt:lpstr>Egyéb élmények </vt:lpstr>
      <vt:lpstr>Baptista Szeretetszolgálat robotika csapata egy évtizede a világ Rescue élmezőnyében  </vt:lpstr>
      <vt:lpstr>   </vt:lpstr>
      <vt:lpstr>   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MIRK 2023 BU</dc:title>
  <dc:creator>20210929-2</dc:creator>
  <cp:lastModifiedBy>20210929-2</cp:lastModifiedBy>
  <cp:revision>158</cp:revision>
  <dcterms:created xsi:type="dcterms:W3CDTF">2022-12-12T11:17:49Z</dcterms:created>
  <dcterms:modified xsi:type="dcterms:W3CDTF">2023-01-18T09:56:54Z</dcterms:modified>
</cp:coreProperties>
</file>